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charts/chart1.xml" ContentType="application/vnd.openxmlformats-officedocument.drawingml.chart+xml"/>
  <Override PartName="/ppt/media/image4.jpeg" ContentType="image/jpeg"/>
  <Override PartName="/ppt/charts/chart2.xml" ContentType="application/vnd.openxmlformats-officedocument.drawingml.chart+xml"/>
  <Override PartName="/ppt/media/image5.jpeg" ContentType="image/jpeg"/>
  <Override PartName="/ppt/charts/chart3.xml" ContentType="application/vnd.openxmlformats-officedocument.drawingml.chart+xml"/>
  <Override PartName="/ppt/media/image6.jpeg" ContentType="image/jpeg"/>
  <Override PartName="/ppt/charts/chart4.xml" ContentType="application/vnd.openxmlformats-officedocument.drawingml.chart+xml"/>
  <Override PartName="/ppt/media/image7.jpeg" ContentType="image/jpeg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5–5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5-0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5-6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5-0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5-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PreAlg LNHeader05-0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ALG2 LTHeader5-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5-0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5-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3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35.png"/><Relationship Id="rId4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chart" Target="../charts/chart3.xml"/><Relationship Id="rId4" Type="http://schemas.openxmlformats.org/officeDocument/2006/relationships/image" Target="../media/image35.png"/><Relationship Id="rId5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image" Target="../media/image35.png"/><Relationship Id="rId4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6.xml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3.xml"/><Relationship Id="rId9" Type="http://schemas.openxmlformats.org/officeDocument/2006/relationships/slide" Target="slide19.xml"/><Relationship Id="rId10" Type="http://schemas.openxmlformats.org/officeDocument/2006/relationships/slide" Target="slide16.xml"/><Relationship Id="rId11" Type="http://schemas.openxmlformats.org/officeDocument/2006/relationships/slide" Target="slide2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5.xml"/><Relationship Id="rId3" Type="http://schemas.openxmlformats.org/officeDocument/2006/relationships/image" Target="../media/image35.png"/><Relationship Id="rId4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6.xml"/><Relationship Id="rId3" Type="http://schemas.openxmlformats.org/officeDocument/2006/relationships/image" Target="../media/image35.png"/><Relationship Id="rId4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3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35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5318" t="57804" r="49148" b="16627"/>
          <a:stretch>
            <a:fillRect/>
          </a:stretch>
        </p:blipFill>
        <p:spPr>
          <a:xfrm>
            <a:off x="2466974" y="3962399"/>
            <a:ext cx="3248027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41" name="09PreAlg LNHeader05-0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705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09_ALG2 LTHeader5-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13" name="Shape 21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One Rational Root</a:t>
            </a:r>
          </a:p>
        </p:txBody>
      </p:sp>
      <p:sp>
        <p:nvSpPr>
          <p:cNvPr id="214" name="Shape 214"/>
          <p:cNvSpPr/>
          <p:nvPr/>
        </p:nvSpPr>
        <p:spPr>
          <a:xfrm>
            <a:off x="762000" y="1447800"/>
            <a:ext cx="8001000" cy="78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34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+ 289 = 0 by using the Quadratic Formula.</a:t>
            </a:r>
          </a:p>
        </p:txBody>
      </p:sp>
      <p:sp>
        <p:nvSpPr>
          <p:cNvPr id="215" name="Shape 215"/>
          <p:cNvSpPr/>
          <p:nvPr/>
        </p:nvSpPr>
        <p:spPr>
          <a:xfrm>
            <a:off x="419100" y="2259012"/>
            <a:ext cx="80772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Identify </a:t>
            </a:r>
            <a:r>
              <a:rPr i="1" sz="2400"/>
              <a:t>a, b,</a:t>
            </a:r>
            <a:r>
              <a:rPr sz="2400"/>
              <a:t> and </a:t>
            </a:r>
            <a:r>
              <a:rPr i="1" sz="2400"/>
              <a:t>c</a:t>
            </a:r>
            <a:r>
              <a:rPr sz="2400"/>
              <a:t>. Then, substitute these values into the Quadratic Formula.</a:t>
            </a:r>
          </a:p>
        </p:txBody>
      </p:sp>
      <p:pic>
        <p:nvPicPr>
          <p:cNvPr id="216" name="ALG02_5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150" y="3097212"/>
            <a:ext cx="2587625" cy="90487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5314950" y="3400425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Quadratic Formula</a:t>
            </a:r>
          </a:p>
        </p:txBody>
      </p:sp>
      <p:pic>
        <p:nvPicPr>
          <p:cNvPr id="218" name="ALG02_550.png"/>
          <p:cNvPicPr/>
          <p:nvPr/>
        </p:nvPicPr>
        <p:blipFill>
          <a:blip r:embed="rId3">
            <a:extLst/>
          </a:blip>
          <a:srcRect l="0" t="23713" r="0" b="51564"/>
          <a:stretch>
            <a:fillRect/>
          </a:stretch>
        </p:blipFill>
        <p:spPr>
          <a:xfrm>
            <a:off x="819150" y="4087812"/>
            <a:ext cx="4378325" cy="963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ALG02_550.png"/>
          <p:cNvPicPr/>
          <p:nvPr/>
        </p:nvPicPr>
        <p:blipFill>
          <a:blip r:embed="rId3">
            <a:extLst/>
          </a:blip>
          <a:srcRect l="0" t="52549" r="0" b="24192"/>
          <a:stretch>
            <a:fillRect/>
          </a:stretch>
        </p:blipFill>
        <p:spPr>
          <a:xfrm>
            <a:off x="819150" y="5154612"/>
            <a:ext cx="4378325" cy="90646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5314950" y="4376737"/>
            <a:ext cx="35814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Replace </a:t>
            </a:r>
            <a:r>
              <a:rPr i="1" sz="2400"/>
              <a:t>a</a:t>
            </a:r>
            <a:r>
              <a:rPr sz="2400"/>
              <a:t> with 1, </a:t>
            </a:r>
            <a:r>
              <a:rPr i="1" sz="2400"/>
              <a:t>b</a:t>
            </a:r>
            <a:r>
              <a:rPr sz="2400"/>
              <a:t> with –34, and </a:t>
            </a:r>
            <a:r>
              <a:rPr i="1" sz="2400"/>
              <a:t>c</a:t>
            </a:r>
            <a:r>
              <a:rPr sz="2400"/>
              <a:t> with 289.</a:t>
            </a:r>
          </a:p>
        </p:txBody>
      </p:sp>
      <p:sp>
        <p:nvSpPr>
          <p:cNvPr id="221" name="Shape 221"/>
          <p:cNvSpPr/>
          <p:nvPr/>
        </p:nvSpPr>
        <p:spPr>
          <a:xfrm>
            <a:off x="5314950" y="5419725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7"/>
      <p:bldP build="whole" bldLvl="1" animBg="1" rev="0" advAuto="0" spid="218" grpId="5"/>
      <p:bldP build="p" bldLvl="5" animBg="1" rev="0" advAuto="0" spid="215" grpId="2"/>
      <p:bldP build="whole" bldLvl="1" animBg="1" rev="0" advAuto="0" spid="216" grpId="3"/>
      <p:bldP build="p" bldLvl="5" animBg="1" rev="0" advAuto="0" spid="214" grpId="1"/>
      <p:bldP build="p" bldLvl="5" animBg="1" rev="0" advAuto="0" spid="221" grpId="8"/>
      <p:bldP build="p" bldLvl="5" animBg="1" rev="0" advAuto="0" spid="217" grpId="4"/>
      <p:bldP build="p" bldLvl="5" animBg="1" rev="0" advAuto="0" spid="220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24" name="Shape 224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One Rational Root</a:t>
            </a:r>
          </a:p>
        </p:txBody>
      </p:sp>
      <p:sp>
        <p:nvSpPr>
          <p:cNvPr id="225" name="Shape 225"/>
          <p:cNvSpPr/>
          <p:nvPr/>
        </p:nvSpPr>
        <p:spPr>
          <a:xfrm>
            <a:off x="495300" y="3009900"/>
            <a:ext cx="80772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1600" indent="-10287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Check</a:t>
            </a:r>
            <a:r>
              <a:rPr sz="2400"/>
              <a:t>	A graph of the related function shows that there is one solution at </a:t>
            </a:r>
            <a:r>
              <a:rPr i="1" sz="2400"/>
              <a:t>x</a:t>
            </a:r>
            <a:r>
              <a:rPr sz="2400"/>
              <a:t> = 17.</a:t>
            </a:r>
          </a:p>
        </p:txBody>
      </p:sp>
      <p:sp>
        <p:nvSpPr>
          <p:cNvPr id="226" name="Shape 226"/>
          <p:cNvSpPr/>
          <p:nvPr/>
        </p:nvSpPr>
        <p:spPr>
          <a:xfrm>
            <a:off x="495300" y="236061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is 17.</a:t>
            </a:r>
          </a:p>
        </p:txBody>
      </p:sp>
      <p:pic>
        <p:nvPicPr>
          <p:cNvPr id="227" name="ALG02_550.png"/>
          <p:cNvPicPr/>
          <p:nvPr/>
        </p:nvPicPr>
        <p:blipFill>
          <a:blip r:embed="rId2">
            <a:extLst/>
          </a:blip>
          <a:srcRect l="0" t="77720" r="0" b="0"/>
          <a:stretch>
            <a:fillRect/>
          </a:stretch>
        </p:blipFill>
        <p:spPr>
          <a:xfrm>
            <a:off x="895350" y="1219199"/>
            <a:ext cx="4378325" cy="86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LG02_5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9725" y="1428750"/>
            <a:ext cx="960438" cy="455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 231"/>
          <p:cNvGrpSpPr/>
          <p:nvPr/>
        </p:nvGrpSpPr>
        <p:grpSpPr>
          <a:xfrm>
            <a:off x="2905125" y="3924300"/>
            <a:ext cx="3276600" cy="2239030"/>
            <a:chOff x="0" y="0"/>
            <a:chExt cx="3276600" cy="2239029"/>
          </a:xfrm>
        </p:grpSpPr>
        <p:pic>
          <p:nvPicPr>
            <p:cNvPr id="229" name="ALG2_05_37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6700" y="0"/>
              <a:ext cx="2730500" cy="194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Shape 230"/>
            <p:cNvSpPr/>
            <p:nvPr/>
          </p:nvSpPr>
          <p:spPr>
            <a:xfrm>
              <a:off x="0" y="1925637"/>
              <a:ext cx="32766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3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[–5, 25] scl: 1 by [–5, 15] scl: 1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5"/>
      <p:bldP build="whole" bldLvl="1" animBg="1" rev="0" advAuto="0" spid="227" grpId="1"/>
      <p:bldP build="p" bldLvl="5" animBg="1" rev="0" advAuto="0" spid="226" grpId="3"/>
      <p:bldP build="p" bldLvl="5" animBg="1" rev="0" advAuto="0" spid="225" grpId="4"/>
      <p:bldP build="whole" bldLvl="1" animBg="1" rev="0" advAuto="0" spid="22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35" name="Chart 23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6" name="Shape 236"/>
          <p:cNvSpPr/>
          <p:nvPr/>
        </p:nvSpPr>
        <p:spPr>
          <a:xfrm>
            <a:off x="857250" y="2413000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11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–11, 11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–11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22</a:t>
            </a:r>
          </a:p>
        </p:txBody>
      </p:sp>
      <p:sp>
        <p:nvSpPr>
          <p:cNvPr id="237" name="Shape 237"/>
          <p:cNvSpPr/>
          <p:nvPr/>
        </p:nvSpPr>
        <p:spPr>
          <a:xfrm>
            <a:off x="476250" y="1438275"/>
            <a:ext cx="8020050" cy="78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22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+ 121 = 0 by using the Quadratic Formula.</a:t>
            </a:r>
          </a:p>
        </p:txBody>
      </p:sp>
      <p:sp>
        <p:nvSpPr>
          <p:cNvPr id="238" name="Shape 238"/>
          <p:cNvSpPr/>
          <p:nvPr/>
        </p:nvSpPr>
        <p:spPr>
          <a:xfrm>
            <a:off x="857250" y="24003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6"/>
      <p:bldP build="whole" bldLvl="1" animBg="1" rev="0" advAuto="0" spid="235" grpId="5"/>
      <p:bldP build="whole" bldLvl="1" animBg="1" rev="0" advAuto="0" spid="237" grpId="3"/>
      <p:bldP build="whole" bldLvl="1" animBg="1" rev="0" advAuto="0" spid="236" grpId="4"/>
      <p:bldP build="whole" bldLvl="1" animBg="1" rev="0" advAuto="0" spid="240" grpId="2"/>
      <p:bldP build="whole" bldLvl="1" animBg="1" rev="0" advAuto="0" spid="2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43" name="Shape 24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Irrational Roots</a:t>
            </a:r>
          </a:p>
        </p:txBody>
      </p:sp>
      <p:sp>
        <p:nvSpPr>
          <p:cNvPr id="244" name="Shape 244"/>
          <p:cNvSpPr/>
          <p:nvPr/>
        </p:nvSpPr>
        <p:spPr>
          <a:xfrm>
            <a:off x="781050" y="1419225"/>
            <a:ext cx="80391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 = 0 by using the Quadratic Formula.</a:t>
            </a:r>
          </a:p>
        </p:txBody>
      </p:sp>
      <p:pic>
        <p:nvPicPr>
          <p:cNvPr id="245" name="ALG02_5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0862"/>
            <a:ext cx="2587625" cy="90487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5334000" y="2124075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Quadratic Formula</a:t>
            </a:r>
          </a:p>
        </p:txBody>
      </p:sp>
      <p:pic>
        <p:nvPicPr>
          <p:cNvPr id="247" name="ALG02_552.png"/>
          <p:cNvPicPr/>
          <p:nvPr/>
        </p:nvPicPr>
        <p:blipFill>
          <a:blip r:embed="rId3">
            <a:extLst/>
          </a:blip>
          <a:srcRect l="0" t="30397" r="0" b="37071"/>
          <a:stretch>
            <a:fillRect/>
          </a:stretch>
        </p:blipFill>
        <p:spPr>
          <a:xfrm>
            <a:off x="838200" y="2887662"/>
            <a:ext cx="3684588" cy="94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ALG02_552.png"/>
          <p:cNvPicPr/>
          <p:nvPr/>
        </p:nvPicPr>
        <p:blipFill>
          <a:blip r:embed="rId3">
            <a:extLst/>
          </a:blip>
          <a:srcRect l="0" t="69436" r="0" b="0"/>
          <a:stretch>
            <a:fillRect/>
          </a:stretch>
        </p:blipFill>
        <p:spPr>
          <a:xfrm>
            <a:off x="838200" y="4030662"/>
            <a:ext cx="3684588" cy="887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5334000" y="3211512"/>
            <a:ext cx="35814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Replace </a:t>
            </a:r>
            <a:r>
              <a:rPr i="1" sz="2400"/>
              <a:t>a</a:t>
            </a:r>
            <a:r>
              <a:rPr sz="2400"/>
              <a:t> with 1, </a:t>
            </a:r>
            <a:r>
              <a:rPr i="1" sz="2400"/>
              <a:t>b</a:t>
            </a:r>
            <a:r>
              <a:rPr sz="2400"/>
              <a:t> with –6, and </a:t>
            </a:r>
            <a:r>
              <a:rPr i="1" sz="2400"/>
              <a:t>c</a:t>
            </a:r>
            <a:r>
              <a:rPr sz="2400"/>
              <a:t> with 2.</a:t>
            </a:r>
          </a:p>
        </p:txBody>
      </p:sp>
      <p:sp>
        <p:nvSpPr>
          <p:cNvPr id="250" name="Shape 250"/>
          <p:cNvSpPr/>
          <p:nvPr/>
        </p:nvSpPr>
        <p:spPr>
          <a:xfrm>
            <a:off x="5334000" y="4324350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838200" y="5173662"/>
            <a:ext cx="7345363" cy="849313"/>
            <a:chOff x="0" y="0"/>
            <a:chExt cx="7345362" cy="849312"/>
          </a:xfrm>
        </p:grpSpPr>
        <p:pic>
          <p:nvPicPr>
            <p:cNvPr id="251" name="ALG02_55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654175" cy="847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ALG02_55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8987" y="0"/>
              <a:ext cx="1627188" cy="8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ALG02_555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57700" y="200025"/>
              <a:ext cx="1800225" cy="45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ALG02_556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96075" y="198437"/>
              <a:ext cx="649288" cy="420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Shape 255"/>
            <p:cNvSpPr/>
            <p:nvPr/>
          </p:nvSpPr>
          <p:spPr>
            <a:xfrm>
              <a:off x="1628775" y="255587"/>
              <a:ext cx="51435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6229350" y="236537"/>
              <a:ext cx="51435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p" bldLvl="5" animBg="1" rev="0" advAuto="0" spid="246" grpId="3"/>
      <p:bldP build="p" bldLvl="5" animBg="1" rev="0" advAuto="0" spid="249" grpId="5"/>
      <p:bldP build="whole" bldLvl="1" animBg="1" rev="0" advAuto="0" spid="247" grpId="4"/>
      <p:bldP build="p" bldLvl="5" animBg="1" rev="0" advAuto="0" spid="244" grpId="1"/>
      <p:bldP build="whole" bldLvl="1" animBg="1" rev="0" advAuto="0" spid="257" grpId="8"/>
      <p:bldP build="whole" bldLvl="1" animBg="1" rev="0" advAuto="0" spid="248" grpId="6"/>
      <p:bldP build="p" bldLvl="5" animBg="1" rev="0" advAuto="0" spid="250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60" name="Shape 260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Irrational Roots</a:t>
            </a:r>
          </a:p>
        </p:txBody>
      </p:sp>
      <p:sp>
        <p:nvSpPr>
          <p:cNvPr id="261" name="Shape 261"/>
          <p:cNvSpPr/>
          <p:nvPr/>
        </p:nvSpPr>
        <p:spPr>
          <a:xfrm>
            <a:off x="428625" y="2216150"/>
            <a:ext cx="8305800" cy="174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1600" indent="-10287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Check</a:t>
            </a:r>
            <a:r>
              <a:rPr sz="2400"/>
              <a:t>	Check these results by graphing the related quadratic function, </a:t>
            </a:r>
            <a:r>
              <a:rPr i="1" sz="2400"/>
              <a:t>y</a:t>
            </a:r>
            <a:r>
              <a:rPr sz="2400"/>
              <a:t> = 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+ 2. Using the ZERO function of a graphing calculator, the approximate zeros of the related function are 0.4 and 5.6.</a:t>
            </a:r>
          </a:p>
        </p:txBody>
      </p:sp>
      <p:sp>
        <p:nvSpPr>
          <p:cNvPr id="262" name="Shape 262"/>
          <p:cNvSpPr/>
          <p:nvPr/>
        </p:nvSpPr>
        <p:spPr>
          <a:xfrm>
            <a:off x="428625" y="1368425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263" name="ALG02_557.png"/>
          <p:cNvPicPr/>
          <p:nvPr/>
        </p:nvPicPr>
        <p:blipFill>
          <a:blip r:embed="rId2">
            <a:extLst/>
          </a:blip>
          <a:srcRect l="18533" t="0" r="0" b="0"/>
          <a:stretch>
            <a:fillRect/>
          </a:stretch>
        </p:blipFill>
        <p:spPr>
          <a:xfrm>
            <a:off x="2219325" y="1295400"/>
            <a:ext cx="5978525" cy="812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Group 266"/>
          <p:cNvGrpSpPr/>
          <p:nvPr/>
        </p:nvGrpSpPr>
        <p:grpSpPr>
          <a:xfrm>
            <a:off x="2943225" y="3968750"/>
            <a:ext cx="3048000" cy="2154136"/>
            <a:chOff x="0" y="0"/>
            <a:chExt cx="3048000" cy="2154135"/>
          </a:xfrm>
        </p:grpSpPr>
        <p:pic>
          <p:nvPicPr>
            <p:cNvPr id="264" name="ALG2_05_38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225" y="0"/>
              <a:ext cx="2730500" cy="194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Shape 265"/>
            <p:cNvSpPr/>
            <p:nvPr/>
          </p:nvSpPr>
          <p:spPr>
            <a:xfrm>
              <a:off x="0" y="1865312"/>
              <a:ext cx="3048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300"/>
                </a:spcBef>
                <a:defRPr sz="1400"/>
              </a:lvl1pPr>
            </a:lstStyle>
            <a:p>
              <a:pPr lvl="0">
                <a:defRPr sz="1800"/>
              </a:pPr>
              <a:r>
                <a:rPr sz="1400"/>
                <a:t>[–10, 10] scl: 1 by [–10, 10] scl: 1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4"/>
      <p:bldP build="whole" bldLvl="1" animBg="1" rev="0" advAuto="0" spid="263" grpId="2"/>
      <p:bldP build="p" bldLvl="5" animBg="1" rev="0" advAuto="0" spid="262" grpId="1"/>
      <p:bldP build="p" bldLvl="5" animBg="1" rev="0" advAuto="0" spid="26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3"/>
          <p:cNvGrpSpPr/>
          <p:nvPr/>
        </p:nvGrpSpPr>
        <p:grpSpPr>
          <a:xfrm>
            <a:off x="857250" y="2509837"/>
            <a:ext cx="2790825" cy="3443288"/>
            <a:chOff x="0" y="0"/>
            <a:chExt cx="2790825" cy="3443287"/>
          </a:xfrm>
        </p:grpSpPr>
        <p:sp>
          <p:nvSpPr>
            <p:cNvPr id="268" name="Shape 268"/>
            <p:cNvSpPr/>
            <p:nvPr/>
          </p:nvSpPr>
          <p:spPr>
            <a:xfrm>
              <a:off x="0" y="55562"/>
              <a:ext cx="2790825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69" name="ALG02_558.png"/>
            <p:cNvPicPr/>
            <p:nvPr/>
          </p:nvPicPr>
          <p:blipFill>
            <a:blip r:embed="rId2">
              <a:extLst/>
            </a:blip>
            <a:srcRect l="0" t="0" r="0" b="84785"/>
            <a:stretch>
              <a:fillRect/>
            </a:stretch>
          </p:blipFill>
          <p:spPr>
            <a:xfrm>
              <a:off x="657225" y="0"/>
              <a:ext cx="1306513" cy="490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ALG02_558.png"/>
            <p:cNvPicPr/>
            <p:nvPr/>
          </p:nvPicPr>
          <p:blipFill>
            <a:blip r:embed="rId2">
              <a:extLst/>
            </a:blip>
            <a:srcRect l="0" t="20974" r="0" b="63810"/>
            <a:stretch>
              <a:fillRect/>
            </a:stretch>
          </p:blipFill>
          <p:spPr>
            <a:xfrm>
              <a:off x="657225" y="947737"/>
              <a:ext cx="1306513" cy="490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ALG02_558.png"/>
            <p:cNvPicPr/>
            <p:nvPr/>
          </p:nvPicPr>
          <p:blipFill>
            <a:blip r:embed="rId2">
              <a:extLst/>
            </a:blip>
            <a:srcRect l="0" t="41654" r="0" b="31610"/>
            <a:stretch>
              <a:fillRect/>
            </a:stretch>
          </p:blipFill>
          <p:spPr>
            <a:xfrm>
              <a:off x="657225" y="1676400"/>
              <a:ext cx="1306513" cy="862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ALG02_558.png"/>
            <p:cNvPicPr/>
            <p:nvPr/>
          </p:nvPicPr>
          <p:blipFill>
            <a:blip r:embed="rId2">
              <a:extLst/>
            </a:blip>
            <a:srcRect l="0" t="72378" r="0" b="0"/>
            <a:stretch>
              <a:fillRect/>
            </a:stretch>
          </p:blipFill>
          <p:spPr>
            <a:xfrm>
              <a:off x="657225" y="2552699"/>
              <a:ext cx="1306513" cy="890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4" name="Shape 27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76" name="Chart 276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77" name="Shape 277"/>
          <p:cNvSpPr/>
          <p:nvPr/>
        </p:nvSpPr>
        <p:spPr>
          <a:xfrm>
            <a:off x="476250" y="1431925"/>
            <a:ext cx="8020050" cy="78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 = 0 by using the Quadratic Formula.</a:t>
            </a:r>
          </a:p>
        </p:txBody>
      </p:sp>
      <p:sp>
        <p:nvSpPr>
          <p:cNvPr id="278" name="Shape 278"/>
          <p:cNvSpPr/>
          <p:nvPr/>
        </p:nvSpPr>
        <p:spPr>
          <a:xfrm>
            <a:off x="847725" y="53340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79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4"/>
      <p:bldP build="whole" bldLvl="1" animBg="1" rev="0" advAuto="0" spid="276" grpId="5"/>
      <p:bldP build="whole" bldLvl="1" animBg="1" rev="0" advAuto="0" spid="278" grpId="6"/>
      <p:bldP build="whole" bldLvl="1" animBg="1" rev="0" advAuto="0" spid="279" grpId="1"/>
      <p:bldP build="whole" bldLvl="1" animBg="1" rev="0" advAuto="0" spid="280" grpId="2"/>
      <p:bldP build="whole" bldLvl="1" animBg="1" rev="0" advAuto="0" spid="277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83" name="Shape 28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Complex Roots</a:t>
            </a:r>
          </a:p>
        </p:txBody>
      </p:sp>
      <p:sp>
        <p:nvSpPr>
          <p:cNvPr id="284" name="Shape 284"/>
          <p:cNvSpPr/>
          <p:nvPr/>
        </p:nvSpPr>
        <p:spPr>
          <a:xfrm>
            <a:off x="809625" y="1460500"/>
            <a:ext cx="7705725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+ 13 = 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by using the Quadratic Formula.</a:t>
            </a:r>
            <a:r>
              <a:rPr b="1" sz="5400">
                <a:solidFill>
                  <a:srgbClr val="00539D"/>
                </a:solidFill>
              </a:rPr>
              <a:t> </a:t>
            </a:r>
          </a:p>
        </p:txBody>
      </p:sp>
      <p:pic>
        <p:nvPicPr>
          <p:cNvPr id="285" name="ALG02_5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775" y="1885950"/>
            <a:ext cx="2587625" cy="9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362575" y="2189162"/>
            <a:ext cx="3581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Quadratic Formula</a:t>
            </a:r>
          </a:p>
        </p:txBody>
      </p:sp>
      <p:sp>
        <p:nvSpPr>
          <p:cNvPr id="287" name="Shape 287"/>
          <p:cNvSpPr/>
          <p:nvPr/>
        </p:nvSpPr>
        <p:spPr>
          <a:xfrm>
            <a:off x="5362575" y="2895600"/>
            <a:ext cx="35814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Replace </a:t>
            </a:r>
            <a:r>
              <a:rPr i="1" sz="2400"/>
              <a:t>a</a:t>
            </a:r>
            <a:r>
              <a:rPr sz="2400"/>
              <a:t> with 1, </a:t>
            </a:r>
            <a:r>
              <a:rPr i="1" sz="2400"/>
              <a:t>b</a:t>
            </a:r>
            <a:r>
              <a:rPr sz="2400"/>
              <a:t> with –6, and </a:t>
            </a:r>
            <a:r>
              <a:rPr i="1" sz="2400"/>
              <a:t>c</a:t>
            </a:r>
            <a:r>
              <a:rPr sz="2400"/>
              <a:t> with 13.</a:t>
            </a:r>
          </a:p>
        </p:txBody>
      </p:sp>
      <p:sp>
        <p:nvSpPr>
          <p:cNvPr id="288" name="Shape 288"/>
          <p:cNvSpPr/>
          <p:nvPr/>
        </p:nvSpPr>
        <p:spPr>
          <a:xfrm>
            <a:off x="5362575" y="3990975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pic>
        <p:nvPicPr>
          <p:cNvPr id="289" name="ALG02_559.png"/>
          <p:cNvPicPr/>
          <p:nvPr/>
        </p:nvPicPr>
        <p:blipFill>
          <a:blip r:embed="rId3">
            <a:extLst/>
          </a:blip>
          <a:srcRect l="0" t="31398" r="0" b="36820"/>
          <a:stretch>
            <a:fillRect/>
          </a:stretch>
        </p:blipFill>
        <p:spPr>
          <a:xfrm>
            <a:off x="866775" y="2771775"/>
            <a:ext cx="3830638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ALG02_559.png"/>
          <p:cNvPicPr/>
          <p:nvPr/>
        </p:nvPicPr>
        <p:blipFill>
          <a:blip r:embed="rId3">
            <a:extLst/>
          </a:blip>
          <a:srcRect l="0" t="70521" r="0" b="0"/>
          <a:stretch>
            <a:fillRect/>
          </a:stretch>
        </p:blipFill>
        <p:spPr>
          <a:xfrm>
            <a:off x="866775" y="3733799"/>
            <a:ext cx="3830638" cy="85407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5362575" y="5675312"/>
            <a:ext cx="3581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pic>
        <p:nvPicPr>
          <p:cNvPr id="292" name="ALG02_1275.png"/>
          <p:cNvPicPr/>
          <p:nvPr/>
        </p:nvPicPr>
        <p:blipFill>
          <a:blip r:embed="rId4">
            <a:extLst/>
          </a:blip>
          <a:srcRect l="0" t="0" r="0" b="53710"/>
          <a:stretch>
            <a:fillRect/>
          </a:stretch>
        </p:blipFill>
        <p:spPr>
          <a:xfrm>
            <a:off x="866775" y="4686300"/>
            <a:ext cx="1435100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ALG02_1275.png"/>
          <p:cNvPicPr/>
          <p:nvPr/>
        </p:nvPicPr>
        <p:blipFill>
          <a:blip r:embed="rId4">
            <a:extLst/>
          </a:blip>
          <a:srcRect l="0" t="45794" r="0" b="29116"/>
          <a:stretch>
            <a:fillRect/>
          </a:stretch>
        </p:blipFill>
        <p:spPr>
          <a:xfrm>
            <a:off x="866775" y="5610225"/>
            <a:ext cx="1444625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ALG02_1275.png"/>
          <p:cNvPicPr/>
          <p:nvPr/>
        </p:nvPicPr>
        <p:blipFill>
          <a:blip r:embed="rId4">
            <a:extLst/>
          </a:blip>
          <a:srcRect l="0" t="69258" r="0" b="0"/>
          <a:stretch>
            <a:fillRect/>
          </a:stretch>
        </p:blipFill>
        <p:spPr>
          <a:xfrm>
            <a:off x="5343525" y="4822825"/>
            <a:ext cx="1435100" cy="52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8" grpId="7"/>
      <p:bldP build="whole" bldLvl="1" animBg="1" rev="0" advAuto="0" spid="294" grpId="9"/>
      <p:bldP build="whole" bldLvl="1" animBg="1" rev="0" advAuto="0" spid="292" grpId="8"/>
      <p:bldP build="p" bldLvl="5" animBg="1" rev="0" advAuto="0" spid="287" grpId="5"/>
      <p:bldP build="p" bldLvl="5" animBg="1" rev="0" advAuto="0" spid="286" grpId="3"/>
      <p:bldP build="p" bldLvl="5" animBg="1" rev="0" advAuto="0" spid="284" grpId="1"/>
      <p:bldP build="whole" bldLvl="1" animBg="1" rev="0" advAuto="0" spid="290" grpId="6"/>
      <p:bldP build="whole" bldLvl="1" animBg="1" rev="0" advAuto="0" spid="285" grpId="2"/>
      <p:bldP build="whole" bldLvl="1" animBg="1" rev="0" advAuto="0" spid="293" grpId="10"/>
      <p:bldP build="p" bldLvl="5" animBg="1" rev="0" advAuto="0" spid="291" grpId="11"/>
      <p:bldP build="whole" bldLvl="1" animBg="1" rev="0" advAuto="0" spid="289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97" name="Shape 297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Complex Roots</a:t>
            </a:r>
          </a:p>
        </p:txBody>
      </p:sp>
      <p:sp>
        <p:nvSpPr>
          <p:cNvPr id="298" name="Shape 298"/>
          <p:cNvSpPr/>
          <p:nvPr/>
        </p:nvSpPr>
        <p:spPr>
          <a:xfrm>
            <a:off x="438150" y="2333625"/>
            <a:ext cx="80772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A graph of the related function shows that the solutions are complex, but it cannot help you find them.</a:t>
            </a:r>
          </a:p>
        </p:txBody>
      </p:sp>
      <p:sp>
        <p:nvSpPr>
          <p:cNvPr id="299" name="Shape 299"/>
          <p:cNvSpPr/>
          <p:nvPr/>
        </p:nvSpPr>
        <p:spPr>
          <a:xfrm>
            <a:off x="438150" y="1495425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solutions are the complex numbers 3 + 2</a:t>
            </a:r>
            <a:r>
              <a:rPr b="1" i="1" sz="2400">
                <a:solidFill>
                  <a:srgbClr val="E01B22"/>
                </a:solidFill>
              </a:rPr>
              <a:t>i</a:t>
            </a:r>
            <a:r>
              <a:rPr b="1" sz="2400">
                <a:solidFill>
                  <a:srgbClr val="E01B22"/>
                </a:solidFill>
              </a:rPr>
              <a:t> </a:t>
            </a:r>
            <a:r>
              <a:rPr sz="2400">
                <a:solidFill>
                  <a:srgbClr val="E01B22"/>
                </a:solidFill>
              </a:rPr>
              <a:t>and 3 – 2</a:t>
            </a:r>
            <a:r>
              <a:rPr b="1" i="1" sz="2400">
                <a:solidFill>
                  <a:srgbClr val="E01B22"/>
                </a:solidFill>
              </a:rPr>
              <a:t>i</a:t>
            </a:r>
            <a:r>
              <a:rPr i="1" sz="2400">
                <a:solidFill>
                  <a:srgbClr val="E01B22"/>
                </a:solidFill>
              </a:rPr>
              <a:t>.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2841625" y="3171825"/>
            <a:ext cx="3254375" cy="2827993"/>
            <a:chOff x="0" y="0"/>
            <a:chExt cx="3254375" cy="2827992"/>
          </a:xfrm>
        </p:grpSpPr>
        <p:pic>
          <p:nvPicPr>
            <p:cNvPr id="300" name="ALG2_05_39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54375" cy="2511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Shape 301"/>
            <p:cNvSpPr/>
            <p:nvPr/>
          </p:nvSpPr>
          <p:spPr>
            <a:xfrm>
              <a:off x="34925" y="2514600"/>
              <a:ext cx="32004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3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[–5, 15] scl: 1 by [–5, 15] scl: 1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9" grpId="1"/>
      <p:bldP build="whole" bldLvl="1" animBg="1" rev="0" advAuto="0" spid="302" grpId="3"/>
      <p:bldP build="p" bldLvl="5" animBg="1" rev="0" advAuto="0" spid="29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05" name="Shape 305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Complex Roots</a:t>
            </a:r>
          </a:p>
        </p:txBody>
      </p:sp>
      <p:sp>
        <p:nvSpPr>
          <p:cNvPr id="306" name="Shape 306"/>
          <p:cNvSpPr/>
          <p:nvPr/>
        </p:nvSpPr>
        <p:spPr>
          <a:xfrm>
            <a:off x="447675" y="2657475"/>
            <a:ext cx="83820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71800" algn="l"/>
              </a:tabLst>
            </a:pPr>
            <a:r>
              <a:rPr i="1" sz="2400"/>
              <a:t>                x</a:t>
            </a:r>
            <a:r>
              <a:rPr baseline="40000" sz="2400"/>
              <a:t>2</a:t>
            </a:r>
            <a:r>
              <a:rPr sz="2400"/>
              <a:t> + 13	=	6</a:t>
            </a:r>
            <a:r>
              <a:rPr i="1" sz="2400"/>
              <a:t>x	</a:t>
            </a:r>
            <a:r>
              <a:rPr sz="2400"/>
              <a:t>Original equation</a:t>
            </a:r>
          </a:p>
        </p:txBody>
      </p:sp>
      <p:sp>
        <p:nvSpPr>
          <p:cNvPr id="307" name="Shape 307"/>
          <p:cNvSpPr/>
          <p:nvPr/>
        </p:nvSpPr>
        <p:spPr>
          <a:xfrm>
            <a:off x="447675" y="1438275"/>
            <a:ext cx="82296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Check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sz="2400"/>
              <a:t>To check complex solutions, you must substitute them into the original equation. </a:t>
            </a:r>
            <a:br>
              <a:rPr sz="2400"/>
            </a:br>
            <a:r>
              <a:rPr sz="2400"/>
              <a:t>The check for 3 + 2</a:t>
            </a:r>
            <a:r>
              <a:rPr b="1" i="1" sz="2400"/>
              <a:t>i</a:t>
            </a:r>
            <a:r>
              <a:rPr sz="2400"/>
              <a:t> is shown below.</a:t>
            </a:r>
          </a:p>
        </p:txBody>
      </p:sp>
      <p:grpSp>
        <p:nvGrpSpPr>
          <p:cNvPr id="310" name="Group 310"/>
          <p:cNvGrpSpPr/>
          <p:nvPr/>
        </p:nvGrpSpPr>
        <p:grpSpPr>
          <a:xfrm>
            <a:off x="447675" y="3106737"/>
            <a:ext cx="8382000" cy="582104"/>
            <a:chOff x="0" y="0"/>
            <a:chExt cx="8382000" cy="582102"/>
          </a:xfrm>
        </p:grpSpPr>
        <p:sp>
          <p:nvSpPr>
            <p:cNvPr id="308" name="Shape 308"/>
            <p:cNvSpPr/>
            <p:nvPr/>
          </p:nvSpPr>
          <p:spPr>
            <a:xfrm>
              <a:off x="0" y="120649"/>
              <a:ext cx="8382000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4572000" indent="-4229100">
                <a:lnSpc>
                  <a:spcPct val="90000"/>
                </a:lnSpc>
                <a:spcBef>
                  <a:spcPts val="500"/>
                </a:spcBef>
                <a:tabLst>
                  <a:tab pos="2743200" algn="l"/>
                  <a:tab pos="2971800" algn="l"/>
                </a:tabLst>
              </a:pPr>
              <a:r>
                <a:rPr sz="2400"/>
                <a:t>       </a:t>
              </a:r>
              <a:r>
                <a:rPr sz="2400">
                  <a:solidFill>
                    <a:srgbClr val="E01B22"/>
                  </a:solidFill>
                </a:rPr>
                <a:t>(3 + 2</a:t>
              </a:r>
              <a:r>
                <a:rPr b="1" i="1" sz="2400">
                  <a:solidFill>
                    <a:srgbClr val="E01B22"/>
                  </a:solidFill>
                </a:rPr>
                <a:t>i</a:t>
              </a:r>
              <a:r>
                <a:rPr sz="2400">
                  <a:solidFill>
                    <a:srgbClr val="E01B22"/>
                  </a:solidFill>
                </a:rPr>
                <a:t>)</a:t>
              </a:r>
              <a:r>
                <a:rPr baseline="40000" sz="2400"/>
                <a:t>2</a:t>
              </a:r>
              <a:r>
                <a:rPr sz="2400"/>
                <a:t> + 13	=	6</a:t>
              </a:r>
              <a:r>
                <a:rPr sz="2400">
                  <a:solidFill>
                    <a:srgbClr val="E01B22"/>
                  </a:solidFill>
                </a:rPr>
                <a:t>(3 + 2</a:t>
              </a:r>
              <a:r>
                <a:rPr b="1" i="1" sz="2400">
                  <a:solidFill>
                    <a:srgbClr val="E01B22"/>
                  </a:solidFill>
                </a:rPr>
                <a:t>i</a:t>
              </a:r>
              <a:r>
                <a:rPr sz="2400">
                  <a:solidFill>
                    <a:srgbClr val="E01B22"/>
                  </a:solidFill>
                </a:rPr>
                <a:t>)</a:t>
              </a:r>
              <a:r>
                <a:rPr sz="2400"/>
                <a:t>	</a:t>
              </a:r>
              <a:r>
                <a:rPr i="1" sz="2400"/>
                <a:t>x</a:t>
              </a:r>
              <a:r>
                <a:rPr sz="2400"/>
                <a:t> = (3 + 2</a:t>
              </a:r>
              <a:r>
                <a:rPr b="1" i="1" sz="2400"/>
                <a:t>i</a:t>
              </a:r>
              <a:r>
                <a:rPr sz="2400"/>
                <a:t>)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657475" y="0"/>
              <a:ext cx="5238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447675" y="3744912"/>
            <a:ext cx="8382000" cy="900702"/>
            <a:chOff x="0" y="0"/>
            <a:chExt cx="8382000" cy="900701"/>
          </a:xfrm>
        </p:grpSpPr>
        <p:sp>
          <p:nvSpPr>
            <p:cNvPr id="311" name="Shape 311"/>
            <p:cNvSpPr/>
            <p:nvPr/>
          </p:nvSpPr>
          <p:spPr>
            <a:xfrm>
              <a:off x="0" y="120649"/>
              <a:ext cx="8382000" cy="780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4572000" indent="-4229100">
                <a:lnSpc>
                  <a:spcPct val="90000"/>
                </a:lnSpc>
                <a:spcBef>
                  <a:spcPts val="500"/>
                </a:spcBef>
                <a:tabLst>
                  <a:tab pos="2743200" algn="l"/>
                  <a:tab pos="2971800" algn="l"/>
                </a:tabLst>
              </a:pPr>
              <a:r>
                <a:rPr sz="2400"/>
                <a:t>9 + 12</a:t>
              </a:r>
              <a:r>
                <a:rPr b="1" i="1" sz="2400"/>
                <a:t>i</a:t>
              </a:r>
              <a:r>
                <a:rPr sz="2400"/>
                <a:t> + 4</a:t>
              </a:r>
              <a:r>
                <a:rPr b="1" i="1" sz="2400"/>
                <a:t>i</a:t>
              </a:r>
              <a:r>
                <a:rPr baseline="40000" sz="2400"/>
                <a:t>2</a:t>
              </a:r>
              <a:r>
                <a:rPr sz="2400"/>
                <a:t> + 13 =	18 + 12</a:t>
              </a:r>
              <a:r>
                <a:rPr b="1" i="1" sz="2400"/>
                <a:t>i</a:t>
              </a:r>
              <a:r>
                <a:rPr sz="2400"/>
                <a:t>	Square of a sum; Distributive Property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2657475" y="0"/>
              <a:ext cx="5238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 ?</a:t>
              </a:r>
            </a:p>
          </p:txBody>
        </p:sp>
      </p:grpSp>
      <p:grpSp>
        <p:nvGrpSpPr>
          <p:cNvPr id="316" name="Group 316"/>
          <p:cNvGrpSpPr/>
          <p:nvPr/>
        </p:nvGrpSpPr>
        <p:grpSpPr>
          <a:xfrm>
            <a:off x="447675" y="4530725"/>
            <a:ext cx="8382000" cy="557719"/>
            <a:chOff x="0" y="0"/>
            <a:chExt cx="8382000" cy="557718"/>
          </a:xfrm>
        </p:grpSpPr>
        <p:sp>
          <p:nvSpPr>
            <p:cNvPr id="314" name="Shape 314"/>
            <p:cNvSpPr/>
            <p:nvPr/>
          </p:nvSpPr>
          <p:spPr>
            <a:xfrm>
              <a:off x="0" y="120649"/>
              <a:ext cx="83820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4572000" indent="-4229100">
                <a:lnSpc>
                  <a:spcPct val="90000"/>
                </a:lnSpc>
                <a:spcBef>
                  <a:spcPts val="500"/>
                </a:spcBef>
                <a:tabLst>
                  <a:tab pos="2743200" algn="l"/>
                  <a:tab pos="2971800" algn="l"/>
                </a:tabLst>
              </a:pPr>
              <a:r>
                <a:rPr sz="2400"/>
                <a:t>        22 + 12</a:t>
              </a:r>
              <a:r>
                <a:rPr b="1" i="1" sz="2400"/>
                <a:t>i</a:t>
              </a:r>
              <a:r>
                <a:rPr sz="2400"/>
                <a:t> – 4	=	18 + 12</a:t>
              </a:r>
              <a:r>
                <a:rPr b="1" i="1" sz="2400"/>
                <a:t>i</a:t>
              </a:r>
              <a:r>
                <a:rPr sz="2400"/>
                <a:t>	Simplify.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657475" y="0"/>
              <a:ext cx="5238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317" name="Shape 317"/>
          <p:cNvSpPr/>
          <p:nvPr/>
        </p:nvSpPr>
        <p:spPr>
          <a:xfrm>
            <a:off x="447675" y="5360987"/>
            <a:ext cx="8382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71800" algn="l"/>
              </a:tabLst>
            </a:pPr>
            <a:r>
              <a:rPr sz="2400"/>
              <a:t>              18 + 12</a:t>
            </a:r>
            <a:r>
              <a:rPr b="1" i="1" sz="2400"/>
              <a:t>i</a:t>
            </a:r>
            <a:r>
              <a:rPr b="1" sz="2400"/>
              <a:t> </a:t>
            </a:r>
            <a:r>
              <a:rPr sz="2400"/>
              <a:t>	=	18 + 12</a:t>
            </a:r>
            <a:r>
              <a:rPr b="1" i="1" sz="2400"/>
              <a:t>i</a:t>
            </a:r>
            <a:r>
              <a:rPr i="1" sz="2400"/>
              <a:t>	</a:t>
            </a:r>
          </a:p>
        </p:txBody>
      </p:sp>
      <p:sp>
        <p:nvSpPr>
          <p:cNvPr id="318" name="Shape 318"/>
          <p:cNvSpPr/>
          <p:nvPr/>
        </p:nvSpPr>
        <p:spPr>
          <a:xfrm>
            <a:off x="4610100" y="5391150"/>
            <a:ext cx="33705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7" grpId="6"/>
      <p:bldP build="whole" bldLvl="1" animBg="1" rev="0" advAuto="0" spid="313" grpId="4"/>
      <p:bldP build="whole" bldLvl="1" animBg="1" rev="0" advAuto="0" spid="316" grpId="5"/>
      <p:bldP build="whole" bldLvl="1" animBg="1" rev="0" advAuto="0" spid="318" grpId="7"/>
      <p:bldP build="whole" bldLvl="1" animBg="1" rev="0" advAuto="0" spid="310" grpId="3"/>
      <p:bldP build="p" bldLvl="5" animBg="1" rev="0" advAuto="0" spid="306" grpId="2"/>
      <p:bldP build="p" bldLvl="5" animBg="1" rev="0" advAuto="0" spid="30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22" name="Chart 32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3" name="Shape 323"/>
          <p:cNvSpPr/>
          <p:nvPr/>
        </p:nvSpPr>
        <p:spPr>
          <a:xfrm>
            <a:off x="958850" y="3035300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2 </a:t>
            </a:r>
            <a:r>
              <a:rPr b="1" sz="2400"/>
              <a:t>± 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–2 </a:t>
            </a:r>
            <a:r>
              <a:rPr b="1" sz="2400"/>
              <a:t>± 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2 +</a:t>
            </a:r>
            <a:r>
              <a:rPr b="1" sz="2400"/>
              <a:t> 2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–2 </a:t>
            </a:r>
            <a:r>
              <a:rPr b="1" sz="2400"/>
              <a:t>± 2</a:t>
            </a:r>
            <a:r>
              <a:rPr b="1" i="1" sz="2400"/>
              <a:t>i</a:t>
            </a:r>
          </a:p>
        </p:txBody>
      </p:sp>
      <p:sp>
        <p:nvSpPr>
          <p:cNvPr id="324" name="Shape 324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 = 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by using the Quadratic Formula.</a:t>
            </a:r>
          </a:p>
        </p:txBody>
      </p:sp>
      <p:sp>
        <p:nvSpPr>
          <p:cNvPr id="325" name="Shape 325"/>
          <p:cNvSpPr/>
          <p:nvPr/>
        </p:nvSpPr>
        <p:spPr>
          <a:xfrm>
            <a:off x="847725" y="30956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2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5"/>
      <p:bldP build="whole" bldLvl="1" animBg="1" rev="0" advAuto="0" spid="327" grpId="2"/>
      <p:bldP build="whole" bldLvl="1" animBg="1" rev="0" advAuto="0" spid="325" grpId="6"/>
      <p:bldP build="whole" bldLvl="1" animBg="1" rev="0" advAuto="0" spid="324" grpId="3"/>
      <p:bldP build="whole" bldLvl="1" animBg="1" rev="0" advAuto="0" spid="326" grpId="1"/>
      <p:bldP build="whole" bldLvl="1" animBg="1" rev="0" advAuto="0" spid="32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1827212"/>
            <a:ext cx="7583488" cy="333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Key Concept:  Quadratic Formula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1:  Two Rational Roots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2:  One Rational Root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Example 3:  Irrational Roots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8" invalidUrl="" action="ppaction://hlinksldjump" tgtFrame="" tooltip="" history="1" highlightClick="0" endSnd="0"/>
              </a:rPr>
              <a:t>Example 4:  Complex Roots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9" invalidUrl="" action="ppaction://hlinksldjump" tgtFrame="" tooltip="" history="1" highlightClick="0" endSnd="0"/>
              </a:rPr>
              <a:t>Key Concept:  Discriminant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10" invalidUrl="" action="ppaction://hlinksldjump" tgtFrame="" tooltip="" history="1" highlightClick="0" endSnd="0"/>
              </a:rPr>
              <a:t>Example 5:  Describe Roots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80000"/>
              </a:lnSpc>
              <a:spcBef>
                <a:spcPts val="400"/>
              </a:spcBef>
            </a:pPr>
            <a:r>
              <a:rPr b="1" sz="2000">
                <a:hlinkClick r:id="rId11" invalidUrl="" action="ppaction://hlinksldjump" tgtFrame="" tooltip="" history="1" highlightClick="0" endSnd="0"/>
              </a:rPr>
              <a:t>Concept Summary:  Solving Quadratic Equations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330" name="ALG2-CH05-296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637" y="485775"/>
            <a:ext cx="5392738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33" name="Shape 33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Describe Roots</a:t>
            </a:r>
          </a:p>
        </p:txBody>
      </p:sp>
      <p:sp>
        <p:nvSpPr>
          <p:cNvPr id="334" name="Shape 334"/>
          <p:cNvSpPr/>
          <p:nvPr/>
        </p:nvSpPr>
        <p:spPr>
          <a:xfrm>
            <a:off x="787400" y="1371600"/>
            <a:ext cx="767080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000"/>
              <a:t>  </a:t>
            </a:r>
            <a:r>
              <a:rPr b="1" sz="2400">
                <a:solidFill>
                  <a:srgbClr val="00539D"/>
                </a:solidFill>
              </a:rPr>
              <a:t>Find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the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value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of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the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discriminant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for</a:t>
            </a:r>
            <a:r>
              <a:rPr b="1" sz="2000">
                <a:solidFill>
                  <a:srgbClr val="00539D"/>
                </a:solidFill>
              </a:rPr>
              <a:t> </a:t>
            </a:r>
            <a:br>
              <a:rPr b="1" sz="20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+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 = 0. Then describe the number and type of roots for the equation.</a:t>
            </a:r>
          </a:p>
        </p:txBody>
      </p:sp>
      <p:sp>
        <p:nvSpPr>
          <p:cNvPr id="335" name="Shape 335"/>
          <p:cNvSpPr/>
          <p:nvPr/>
        </p:nvSpPr>
        <p:spPr>
          <a:xfrm>
            <a:off x="444500" y="2535237"/>
            <a:ext cx="8077200" cy="164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i="1" sz="2400"/>
              <a:t>a</a:t>
            </a:r>
            <a:r>
              <a:rPr sz="2400"/>
              <a:t> = 1, </a:t>
            </a:r>
            <a:r>
              <a:rPr i="1" sz="2400"/>
              <a:t>b</a:t>
            </a:r>
            <a:r>
              <a:rPr sz="2400"/>
              <a:t> = 3, </a:t>
            </a:r>
            <a:r>
              <a:rPr i="1" sz="2400"/>
              <a:t>c</a:t>
            </a:r>
            <a:r>
              <a:rPr sz="2400"/>
              <a:t> = 5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i="1" sz="2400"/>
              <a:t>b</a:t>
            </a:r>
            <a:r>
              <a:rPr baseline="40000" sz="2400"/>
              <a:t>2</a:t>
            </a:r>
            <a:r>
              <a:rPr sz="2400"/>
              <a:t> – 4</a:t>
            </a:r>
            <a:r>
              <a:rPr i="1" sz="2400"/>
              <a:t>ac</a:t>
            </a:r>
            <a:r>
              <a:rPr sz="2400"/>
              <a:t>	=	(3)</a:t>
            </a:r>
            <a:r>
              <a:rPr baseline="40000" sz="2400"/>
              <a:t>2</a:t>
            </a:r>
            <a:r>
              <a:rPr sz="2400"/>
              <a:t> – 4(1)(5)	Substitution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	= 9 – 20	Simplify.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	= –11	Subtract.</a:t>
            </a:r>
          </a:p>
        </p:txBody>
      </p:sp>
      <p:sp>
        <p:nvSpPr>
          <p:cNvPr id="336" name="Shape 336"/>
          <p:cNvSpPr/>
          <p:nvPr/>
        </p:nvSpPr>
        <p:spPr>
          <a:xfrm>
            <a:off x="444500" y="4649787"/>
            <a:ext cx="82296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discriminant is negative, so there are two complex roots.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4" grpId="1"/>
      <p:bldP build="p" bldLvl="5" animBg="1" rev="0" advAuto="0" spid="335" grpId="2"/>
      <p:bldP build="p" bldLvl="5" animBg="1" rev="0" advAuto="0" spid="336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39" name="Shape 339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Describe Roots</a:t>
            </a:r>
          </a:p>
        </p:txBody>
      </p:sp>
      <p:sp>
        <p:nvSpPr>
          <p:cNvPr id="340" name="Shape 340"/>
          <p:cNvSpPr/>
          <p:nvPr/>
        </p:nvSpPr>
        <p:spPr>
          <a:xfrm>
            <a:off x="800100" y="1371600"/>
            <a:ext cx="7440613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000"/>
              <a:t>  </a:t>
            </a:r>
            <a:r>
              <a:rPr b="1" sz="2400">
                <a:solidFill>
                  <a:srgbClr val="00539D"/>
                </a:solidFill>
              </a:rPr>
              <a:t>Find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the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value of the discriminant for</a:t>
            </a:r>
            <a:r>
              <a:rPr b="1" sz="2000">
                <a:solidFill>
                  <a:srgbClr val="00539D"/>
                </a:solidFill>
              </a:rPr>
              <a:t> </a:t>
            </a:r>
            <a:br>
              <a:rPr b="1" sz="20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–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11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0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+ 10 = 0. Then describe the number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and type of roots for the equation.</a:t>
            </a:r>
          </a:p>
        </p:txBody>
      </p:sp>
      <p:sp>
        <p:nvSpPr>
          <p:cNvPr id="341" name="Shape 341"/>
          <p:cNvSpPr/>
          <p:nvPr/>
        </p:nvSpPr>
        <p:spPr>
          <a:xfrm>
            <a:off x="457200" y="2593975"/>
            <a:ext cx="8077200" cy="164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i="1" sz="2400"/>
              <a:t>a</a:t>
            </a:r>
            <a:r>
              <a:rPr sz="2400"/>
              <a:t> = 1, </a:t>
            </a:r>
            <a:r>
              <a:rPr i="1" sz="2400"/>
              <a:t>b</a:t>
            </a:r>
            <a:r>
              <a:rPr sz="2400"/>
              <a:t> = –11, </a:t>
            </a:r>
            <a:r>
              <a:rPr i="1" sz="2400"/>
              <a:t>c</a:t>
            </a:r>
            <a:r>
              <a:rPr sz="2400"/>
              <a:t> = 10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i="1" sz="2400"/>
              <a:t>b</a:t>
            </a:r>
            <a:r>
              <a:rPr baseline="40000" sz="2400"/>
              <a:t>2</a:t>
            </a:r>
            <a:r>
              <a:rPr sz="2400"/>
              <a:t> – 4</a:t>
            </a:r>
            <a:r>
              <a:rPr i="1" sz="2400"/>
              <a:t>ac</a:t>
            </a:r>
            <a:r>
              <a:rPr sz="2400"/>
              <a:t>	=	(–11)</a:t>
            </a:r>
            <a:r>
              <a:rPr baseline="40000" sz="2400"/>
              <a:t>2</a:t>
            </a:r>
            <a:r>
              <a:rPr sz="2400"/>
              <a:t> – 4(1)(10)	Substitution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	= 121 – 40	Simplify.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	= 81	Subtract.</a:t>
            </a:r>
          </a:p>
        </p:txBody>
      </p:sp>
      <p:sp>
        <p:nvSpPr>
          <p:cNvPr id="342" name="Shape 342"/>
          <p:cNvSpPr/>
          <p:nvPr/>
        </p:nvSpPr>
        <p:spPr>
          <a:xfrm>
            <a:off x="457200" y="4708525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discriminant is 81, so there are two rational roots.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2" grpId="3"/>
      <p:bldP build="p" bldLvl="5" animBg="1" rev="0" advAuto="0" spid="340" grpId="1"/>
      <p:bldP build="p" bldLvl="5" animBg="1" rev="0" advAuto="0" spid="34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46" name="Chart 346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7" name="Shape 347"/>
          <p:cNvSpPr/>
          <p:nvPr/>
        </p:nvSpPr>
        <p:spPr>
          <a:xfrm>
            <a:off x="857250" y="2717800"/>
            <a:ext cx="48577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0; 1 rational root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16; 2 rational roots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32; 2 irrational roots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–64; 2 complex roots</a:t>
            </a:r>
          </a:p>
        </p:txBody>
      </p:sp>
      <p:sp>
        <p:nvSpPr>
          <p:cNvPr id="348" name="Shape 348"/>
          <p:cNvSpPr/>
          <p:nvPr/>
        </p:nvSpPr>
        <p:spPr>
          <a:xfrm>
            <a:off x="476250" y="1438275"/>
            <a:ext cx="80200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Find the value of the discriminant for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+ 8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+ 16 = 0. Describe the number and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type of roots for the equation.</a:t>
            </a:r>
          </a:p>
        </p:txBody>
      </p:sp>
      <p:sp>
        <p:nvSpPr>
          <p:cNvPr id="349" name="Shape 349"/>
          <p:cNvSpPr/>
          <p:nvPr/>
        </p:nvSpPr>
        <p:spPr>
          <a:xfrm>
            <a:off x="857250" y="26892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0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1"/>
      <p:bldP build="whole" bldLvl="1" animBg="1" rev="0" advAuto="0" spid="349" grpId="6"/>
      <p:bldP build="whole" bldLvl="1" animBg="1" rev="0" advAuto="0" spid="347" grpId="4"/>
      <p:bldP build="whole" bldLvl="1" animBg="1" rev="0" advAuto="0" spid="346" grpId="5"/>
      <p:bldP build="whole" bldLvl="1" animBg="1" rev="0" advAuto="0" spid="351" grpId="2"/>
      <p:bldP build="whole" bldLvl="1" animBg="1" rev="0" advAuto="0" spid="348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54" name="Shape 3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55" name="Chart 35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56" name="Shape 356"/>
          <p:cNvSpPr/>
          <p:nvPr/>
        </p:nvSpPr>
        <p:spPr>
          <a:xfrm>
            <a:off x="857250" y="2717800"/>
            <a:ext cx="42481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0; 1 rational root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36; 2 rational roots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32; 2 irrational roots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–24; 2 complex roots</a:t>
            </a:r>
          </a:p>
        </p:txBody>
      </p:sp>
      <p:sp>
        <p:nvSpPr>
          <p:cNvPr id="357" name="Shape 357"/>
          <p:cNvSpPr/>
          <p:nvPr/>
        </p:nvSpPr>
        <p:spPr>
          <a:xfrm>
            <a:off x="476250" y="1436687"/>
            <a:ext cx="80200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Find the value of the discriminant for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+ 7 = 0. Describe the number and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type of roots for the equation.</a:t>
            </a:r>
          </a:p>
        </p:txBody>
      </p:sp>
      <p:sp>
        <p:nvSpPr>
          <p:cNvPr id="358" name="Shape 358"/>
          <p:cNvSpPr/>
          <p:nvPr/>
        </p:nvSpPr>
        <p:spPr>
          <a:xfrm>
            <a:off x="838200" y="54959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2"/>
      <p:bldP build="whole" bldLvl="1" animBg="1" rev="0" advAuto="0" spid="357" grpId="1"/>
      <p:bldP build="whole" bldLvl="1" animBg="1" rev="0" advAuto="0" spid="358" grpId="4"/>
      <p:bldP build="whole" bldLvl="1" animBg="1" rev="0" advAuto="0" spid="355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363" name="ALG2-CH05-297-A-C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25" y="787400"/>
            <a:ext cx="7181850" cy="523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12800" y="1828800"/>
            <a:ext cx="7620000" cy="1220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sz="2800"/>
              <a:t>You solved equation by completing the square. (Lesson 5–5)</a:t>
            </a:r>
            <a:br>
              <a:rPr sz="2800"/>
            </a:br>
          </a:p>
        </p:txBody>
      </p:sp>
      <p:pic>
        <p:nvPicPr>
          <p:cNvPr id="15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812800" y="396240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quadratic equations by using the Quadratic Formula.</a:t>
            </a:r>
          </a:p>
        </p:txBody>
      </p:sp>
      <p:sp>
        <p:nvSpPr>
          <p:cNvPr id="152" name="Shape 152"/>
          <p:cNvSpPr/>
          <p:nvPr/>
        </p:nvSpPr>
        <p:spPr>
          <a:xfrm>
            <a:off x="812800" y="4889500"/>
            <a:ext cx="76454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Use the discriminant to determine the number and type of roots of a quadratic equation.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5"/>
      <p:bldP build="whole" bldLvl="1" animBg="1" rev="0" advAuto="0" spid="149" grpId="2"/>
      <p:bldP build="whole" bldLvl="1" animBg="1" rev="0" advAuto="0" spid="150" grpId="3"/>
      <p:bldP build="whole" bldLvl="1" animBg="1" rev="0" advAuto="0" spid="151" grpId="4"/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12800" y="1828800"/>
            <a:ext cx="7620000" cy="98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Quadratic Formula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discriminant</a:t>
            </a:r>
          </a:p>
        </p:txBody>
      </p:sp>
      <p:pic>
        <p:nvPicPr>
          <p:cNvPr id="157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p" bldLvl="5" animBg="1" rev="0" advAuto="0" spid="15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60" name="ALG2-CH05-293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95425"/>
            <a:ext cx="8239125" cy="298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3" name="Shape 16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Two Rational Roots</a:t>
            </a:r>
          </a:p>
        </p:txBody>
      </p:sp>
      <p:sp>
        <p:nvSpPr>
          <p:cNvPr id="164" name="Shape 164"/>
          <p:cNvSpPr/>
          <p:nvPr/>
        </p:nvSpPr>
        <p:spPr>
          <a:xfrm>
            <a:off x="876300" y="1447800"/>
            <a:ext cx="77057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8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= 33 by using the Quadratic Formula.</a:t>
            </a:r>
          </a:p>
        </p:txBody>
      </p:sp>
      <p:sp>
        <p:nvSpPr>
          <p:cNvPr id="165" name="Shape 165"/>
          <p:cNvSpPr/>
          <p:nvPr/>
        </p:nvSpPr>
        <p:spPr>
          <a:xfrm>
            <a:off x="533400" y="2078037"/>
            <a:ext cx="8077200" cy="78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First, write the equation in the form </a:t>
            </a:r>
            <a:r>
              <a:rPr i="1" sz="2400"/>
              <a:t>ax</a:t>
            </a:r>
            <a:r>
              <a:rPr baseline="40000" sz="2400"/>
              <a:t>2</a:t>
            </a:r>
            <a:r>
              <a:rPr sz="2400"/>
              <a:t> + </a:t>
            </a:r>
            <a:r>
              <a:rPr i="1" sz="2400"/>
              <a:t>bx + c =</a:t>
            </a:r>
            <a:r>
              <a:rPr sz="2400"/>
              <a:t> 0 and identify </a:t>
            </a:r>
            <a:r>
              <a:rPr i="1" sz="2400"/>
              <a:t>a, b,</a:t>
            </a:r>
            <a:r>
              <a:rPr sz="2400"/>
              <a:t> and </a:t>
            </a:r>
            <a:r>
              <a:rPr i="1" sz="2400"/>
              <a:t>c</a:t>
            </a:r>
            <a:r>
              <a:rPr sz="2400"/>
              <a:t>.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533400" y="3562350"/>
            <a:ext cx="8077200" cy="461453"/>
            <a:chOff x="0" y="0"/>
            <a:chExt cx="8077200" cy="461452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8077200" cy="461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400300" indent="-2057400">
                <a:lnSpc>
                  <a:spcPct val="90000"/>
                </a:lnSpc>
                <a:spcBef>
                  <a:spcPts val="500"/>
                </a:spcBef>
              </a:pPr>
              <a:r>
                <a:rPr i="1" sz="2400"/>
                <a:t>x</a:t>
              </a:r>
              <a:r>
                <a:rPr baseline="40000" sz="2400"/>
                <a:t>2</a:t>
              </a:r>
              <a:r>
                <a:rPr sz="2400"/>
                <a:t> – 8</a:t>
              </a:r>
              <a:r>
                <a:rPr i="1" sz="2400"/>
                <a:t>x</a:t>
              </a:r>
              <a:r>
                <a:rPr sz="2400"/>
                <a:t> = 33	1</a:t>
              </a:r>
              <a:r>
                <a:rPr i="1" sz="2400"/>
                <a:t>x</a:t>
              </a:r>
              <a:r>
                <a:rPr baseline="40000" sz="2400"/>
                <a:t>2</a:t>
              </a:r>
              <a:r>
                <a:rPr sz="2400"/>
                <a:t> – 8</a:t>
              </a:r>
              <a:r>
                <a:rPr i="1" sz="2400"/>
                <a:t>x</a:t>
              </a:r>
              <a:r>
                <a:rPr sz="2400"/>
                <a:t> – 33 = 0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2143125" y="201612"/>
              <a:ext cx="647700" cy="1"/>
            </a:xfrm>
            <a:prstGeom prst="line">
              <a:avLst/>
            </a:prstGeom>
            <a:noFill/>
            <a:ln w="28575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2971800" y="2840037"/>
            <a:ext cx="2895600" cy="723901"/>
            <a:chOff x="0" y="0"/>
            <a:chExt cx="2895599" cy="723899"/>
          </a:xfrm>
        </p:grpSpPr>
        <p:sp>
          <p:nvSpPr>
            <p:cNvPr id="169" name="Shape 169"/>
            <p:cNvSpPr/>
            <p:nvPr/>
          </p:nvSpPr>
          <p:spPr>
            <a:xfrm>
              <a:off x="0" y="0"/>
              <a:ext cx="2895600" cy="461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i="1" sz="2400"/>
                <a:t>ax</a:t>
              </a:r>
              <a:r>
                <a:rPr baseline="40000" sz="2400"/>
                <a:t>2</a:t>
              </a:r>
              <a:r>
                <a:rPr sz="2400"/>
                <a:t> + </a:t>
              </a:r>
              <a:r>
                <a:rPr i="1" sz="2400"/>
                <a:t>bx + c =</a:t>
              </a:r>
              <a:r>
                <a:rPr sz="2400"/>
                <a:t> 0</a:t>
              </a:r>
            </a:p>
          </p:txBody>
        </p:sp>
        <p:sp>
          <p:nvSpPr>
            <p:cNvPr id="170" name="Shape 170"/>
            <p:cNvSpPr/>
            <p:nvPr/>
          </p:nvSpPr>
          <p:spPr>
            <a:xfrm flipH="1">
              <a:off x="609599" y="409575"/>
              <a:ext cx="1" cy="314325"/>
            </a:xfrm>
            <a:prstGeom prst="line">
              <a:avLst/>
            </a:prstGeom>
            <a:noFill/>
            <a:ln w="28575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371600" y="409575"/>
              <a:ext cx="0" cy="314325"/>
            </a:xfrm>
            <a:prstGeom prst="line">
              <a:avLst/>
            </a:prstGeom>
            <a:noFill/>
            <a:ln w="28575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000250" y="409575"/>
              <a:ext cx="0" cy="314325"/>
            </a:xfrm>
            <a:prstGeom prst="line">
              <a:avLst/>
            </a:prstGeom>
            <a:noFill/>
            <a:ln w="28575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74" name="Shape 174"/>
          <p:cNvSpPr/>
          <p:nvPr/>
        </p:nvSpPr>
        <p:spPr>
          <a:xfrm>
            <a:off x="533400" y="4300537"/>
            <a:ext cx="8382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Then, substitute these values into the Quadratic Formula.</a:t>
            </a:r>
          </a:p>
        </p:txBody>
      </p:sp>
      <p:pic>
        <p:nvPicPr>
          <p:cNvPr id="175" name="ALG02_5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50" y="4916487"/>
            <a:ext cx="2587625" cy="904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5429250" y="5219700"/>
            <a:ext cx="358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Quadratic Formula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3"/>
      <p:bldP build="whole" bldLvl="1" animBg="1" rev="0" advAuto="0" spid="173" grpId="4"/>
      <p:bldP build="whole" bldLvl="1" animBg="1" rev="0" advAuto="0" spid="175" grpId="6"/>
      <p:bldP build="p" bldLvl="5" animBg="1" rev="0" advAuto="0" spid="174" grpId="5"/>
      <p:bldP build="p" bldLvl="5" animBg="1" rev="0" advAuto="0" spid="165" grpId="2"/>
      <p:bldP build="p" bldLvl="5" animBg="1" rev="0" advAuto="0" spid="164" grpId="1"/>
      <p:bldP build="p" bldLvl="5" animBg="1" rev="0" advAuto="0" spid="176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79" name="Shape 179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Two Rational Roots</a:t>
            </a:r>
          </a:p>
        </p:txBody>
      </p:sp>
      <p:sp>
        <p:nvSpPr>
          <p:cNvPr id="180" name="Shape 180"/>
          <p:cNvSpPr/>
          <p:nvPr/>
        </p:nvSpPr>
        <p:spPr>
          <a:xfrm>
            <a:off x="5334000" y="1312862"/>
            <a:ext cx="31242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Replace </a:t>
            </a:r>
            <a:r>
              <a:rPr i="1" sz="2400"/>
              <a:t>a</a:t>
            </a:r>
            <a:r>
              <a:rPr sz="2400"/>
              <a:t> with 1, </a:t>
            </a:r>
            <a:br>
              <a:rPr sz="2400"/>
            </a:br>
            <a:r>
              <a:rPr i="1" sz="2400"/>
              <a:t>b</a:t>
            </a:r>
            <a:r>
              <a:rPr sz="2400"/>
              <a:t> with –8, and </a:t>
            </a:r>
            <a:r>
              <a:rPr i="1" sz="2400"/>
              <a:t>c</a:t>
            </a:r>
            <a:r>
              <a:rPr sz="2400"/>
              <a:t> </a:t>
            </a:r>
            <a:br>
              <a:rPr sz="2400"/>
            </a:br>
            <a:r>
              <a:rPr sz="2400"/>
              <a:t>with –33.</a:t>
            </a:r>
          </a:p>
        </p:txBody>
      </p:sp>
      <p:pic>
        <p:nvPicPr>
          <p:cNvPr id="181" name="ALG02_546.png"/>
          <p:cNvPicPr/>
          <p:nvPr/>
        </p:nvPicPr>
        <p:blipFill>
          <a:blip r:embed="rId2">
            <a:extLst/>
          </a:blip>
          <a:srcRect l="0" t="0" r="0" b="50903"/>
          <a:stretch>
            <a:fillRect/>
          </a:stretch>
        </p:blipFill>
        <p:spPr>
          <a:xfrm>
            <a:off x="865187" y="1333499"/>
            <a:ext cx="4040188" cy="992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LG02_546.png"/>
          <p:cNvPicPr/>
          <p:nvPr/>
        </p:nvPicPr>
        <p:blipFill>
          <a:blip r:embed="rId2">
            <a:extLst/>
          </a:blip>
          <a:srcRect l="0" t="56088" r="0" b="0"/>
          <a:stretch>
            <a:fillRect/>
          </a:stretch>
        </p:blipFill>
        <p:spPr>
          <a:xfrm>
            <a:off x="865187" y="2514600"/>
            <a:ext cx="4040188" cy="887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5334000" y="2794000"/>
            <a:ext cx="3505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pic>
        <p:nvPicPr>
          <p:cNvPr id="184" name="ALG02_547.png"/>
          <p:cNvPicPr/>
          <p:nvPr/>
        </p:nvPicPr>
        <p:blipFill>
          <a:blip r:embed="rId3">
            <a:extLst/>
          </a:blip>
          <a:srcRect l="0" t="0" r="0" b="74285"/>
          <a:stretch>
            <a:fillRect/>
          </a:stretch>
        </p:blipFill>
        <p:spPr>
          <a:xfrm>
            <a:off x="866775" y="3505200"/>
            <a:ext cx="1819275" cy="85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ALG02_547.png"/>
          <p:cNvPicPr/>
          <p:nvPr/>
        </p:nvPicPr>
        <p:blipFill>
          <a:blip r:embed="rId3">
            <a:extLst/>
          </a:blip>
          <a:srcRect l="0" t="30856" r="0" b="44857"/>
          <a:stretch>
            <a:fillRect/>
          </a:stretch>
        </p:blipFill>
        <p:spPr>
          <a:xfrm>
            <a:off x="866775" y="4524375"/>
            <a:ext cx="1819275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LG02_54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3050" y="4657725"/>
            <a:ext cx="1444625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5334000" y="3770312"/>
            <a:ext cx="3505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pic>
        <p:nvPicPr>
          <p:cNvPr id="18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8600" y="1026933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08600" y="2781590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08600" y="2781590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08600" y="4536246"/>
            <a:ext cx="2463800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548305" y="2781590"/>
            <a:ext cx="1984510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The calculator </a:t>
            </a:r>
          </a:p>
          <a:p>
            <a:pPr lvl="0"/>
            <a:r>
              <a:t>does not do </a:t>
            </a:r>
          </a:p>
          <a:p>
            <a:pPr lvl="0"/>
            <a:r>
              <a:t>plus or minus</a:t>
            </a:r>
          </a:p>
          <a:p>
            <a:pPr lvl="0"/>
            <a:r>
              <a:t>so you have </a:t>
            </a:r>
          </a:p>
          <a:p>
            <a:pPr lvl="0"/>
            <a:r>
              <a:t>to enter the </a:t>
            </a:r>
          </a:p>
          <a:p>
            <a:pPr lvl="0"/>
            <a:r>
              <a:t>expression twice, </a:t>
            </a:r>
          </a:p>
          <a:p>
            <a:pPr lvl="0"/>
            <a:r>
              <a:t>once with + and </a:t>
            </a:r>
          </a:p>
          <a:p>
            <a:pPr lvl="0"/>
            <a:r>
              <a:t>once with -.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4"/>
      <p:bldP build="whole" bldLvl="1" animBg="1" rev="0" advAuto="0" spid="186" grpId="8"/>
      <p:bldP build="whole" bldLvl="1" animBg="1" rev="0" advAuto="0" spid="184" grpId="5"/>
      <p:bldP build="p" bldLvl="5" animBg="1" rev="0" advAuto="0" spid="187" grpId="6"/>
      <p:bldP build="whole" bldLvl="1" animBg="1" rev="0" advAuto="0" spid="181" grpId="1"/>
      <p:bldP build="p" bldLvl="5" animBg="1" rev="0" advAuto="0" spid="180" grpId="2"/>
      <p:bldP build="whole" bldLvl="1" animBg="1" rev="0" advAuto="0" spid="182" grpId="3"/>
      <p:bldP build="whole" bldLvl="1" animBg="1" rev="0" advAuto="0" spid="185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95" name="Shape 195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Two Rational Roots</a:t>
            </a:r>
          </a:p>
        </p:txBody>
      </p:sp>
      <p:sp>
        <p:nvSpPr>
          <p:cNvPr id="196" name="Shape 196"/>
          <p:cNvSpPr/>
          <p:nvPr/>
        </p:nvSpPr>
        <p:spPr>
          <a:xfrm>
            <a:off x="533400" y="2495550"/>
            <a:ext cx="8077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565400" algn="l"/>
              </a:tabLst>
            </a:pPr>
            <a:r>
              <a:rPr i="1" sz="2400"/>
              <a:t>x</a:t>
            </a:r>
            <a:r>
              <a:rPr sz="2400"/>
              <a:t> = 11             </a:t>
            </a:r>
            <a:r>
              <a:rPr i="1" sz="2400"/>
              <a:t>x</a:t>
            </a:r>
            <a:r>
              <a:rPr sz="2400"/>
              <a:t>	= –3	Simplify.</a:t>
            </a:r>
          </a:p>
        </p:txBody>
      </p:sp>
      <p:sp>
        <p:nvSpPr>
          <p:cNvPr id="197" name="Shape 197"/>
          <p:cNvSpPr/>
          <p:nvPr/>
        </p:nvSpPr>
        <p:spPr>
          <a:xfrm>
            <a:off x="533400" y="4808537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solutions are 11 and –3.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457200" y="1409700"/>
            <a:ext cx="8382000" cy="857250"/>
            <a:chOff x="0" y="0"/>
            <a:chExt cx="8382000" cy="857250"/>
          </a:xfrm>
        </p:grpSpPr>
        <p:pic>
          <p:nvPicPr>
            <p:cNvPr id="198" name="ALG02_547.png"/>
            <p:cNvPicPr/>
            <p:nvPr/>
          </p:nvPicPr>
          <p:blipFill>
            <a:blip r:embed="rId2">
              <a:extLst/>
            </a:blip>
            <a:srcRect l="0" t="59428" r="0" b="14857"/>
            <a:stretch>
              <a:fillRect/>
            </a:stretch>
          </p:blipFill>
          <p:spPr>
            <a:xfrm>
              <a:off x="409575" y="0"/>
              <a:ext cx="1819275" cy="857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ALG02_548.png"/>
            <p:cNvPicPr/>
            <p:nvPr/>
          </p:nvPicPr>
          <p:blipFill>
            <a:blip r:embed="rId3">
              <a:extLst/>
            </a:blip>
            <a:srcRect l="0" t="0" r="0" b="40740"/>
            <a:stretch>
              <a:fillRect/>
            </a:stretch>
          </p:blipFill>
          <p:spPr>
            <a:xfrm>
              <a:off x="2392362" y="38099"/>
              <a:ext cx="1417638" cy="777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Shape 200"/>
            <p:cNvSpPr/>
            <p:nvPr/>
          </p:nvSpPr>
          <p:spPr>
            <a:xfrm>
              <a:off x="0" y="227012"/>
              <a:ext cx="83820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4572000" indent="-4229100">
                <a:lnSpc>
                  <a:spcPct val="90000"/>
                </a:lnSpc>
                <a:spcBef>
                  <a:spcPts val="500"/>
                </a:spcBef>
                <a:tabLst>
                  <a:tab pos="18796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	or	Write as two equations.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3"/>
      <p:bldP build="whole" bldLvl="1" animBg="1" rev="0" advAuto="0" spid="201" grpId="1"/>
      <p:bldP build="p" bldLvl="5" animBg="1" rev="0" advAuto="0" spid="19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05" name="Chart 20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6" name="Shape 206"/>
          <p:cNvSpPr/>
          <p:nvPr/>
        </p:nvSpPr>
        <p:spPr>
          <a:xfrm>
            <a:off x="882650" y="2273538"/>
            <a:ext cx="2790825" cy="231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15, –2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2, –15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5, –6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–5, 6</a:t>
            </a:r>
          </a:p>
        </p:txBody>
      </p:sp>
      <p:sp>
        <p:nvSpPr>
          <p:cNvPr id="207" name="Shape 207"/>
          <p:cNvSpPr/>
          <p:nvPr/>
        </p:nvSpPr>
        <p:spPr>
          <a:xfrm>
            <a:off x="476250" y="14382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= 30 by using the Quadratic Formula.</a:t>
            </a:r>
          </a:p>
        </p:txBody>
      </p:sp>
      <p:sp>
        <p:nvSpPr>
          <p:cNvPr id="208" name="Shape 208"/>
          <p:cNvSpPr/>
          <p:nvPr/>
        </p:nvSpPr>
        <p:spPr>
          <a:xfrm>
            <a:off x="857250" y="29241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4"/>
      <p:bldP build="whole" bldLvl="1" animBg="1" rev="0" advAuto="0" spid="210" grpId="2"/>
      <p:bldP build="whole" bldLvl="1" animBg="1" rev="0" advAuto="0" spid="208" grpId="6"/>
      <p:bldP build="whole" bldLvl="1" animBg="1" rev="0" advAuto="0" spid="207" grpId="3"/>
      <p:bldP build="whole" bldLvl="1" animBg="1" rev="0" advAuto="0" spid="209" grpId="1"/>
      <p:bldP build="whole" bldLvl="1" animBg="1" rev="0" advAuto="0" spid="205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